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8288000" cy="10287000"/>
  <p:notesSz cx="6858000" cy="9144000"/>
  <p:embeddedFontLst>
    <p:embeddedFont>
      <p:font typeface="Open Sans 1 Bold" charset="1" panose="020B0806030504020204"/>
      <p:regular r:id="rId61"/>
    </p:embeddedFont>
    <p:embeddedFont>
      <p:font typeface="Open Sans 2 Bold" charset="1" panose="00000000000000000000"/>
      <p:regular r:id="rId62"/>
    </p:embeddedFont>
    <p:embeddedFont>
      <p:font typeface="Open Sans 1" charset="1" panose="020B0606030504020204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notesMasters/notesMaster1.xml" Type="http://schemas.openxmlformats.org/officeDocument/2006/relationships/notesMaster"/><Relationship Id="rId64" Target="theme/theme2.xml" Type="http://schemas.openxmlformats.org/officeDocument/2006/relationships/theme"/><Relationship Id="rId65" Target="notesSlides/notesSlide1.xml" Type="http://schemas.openxmlformats.org/officeDocument/2006/relationships/notesSlide"/><Relationship Id="rId66" Target="notesSlides/notesSlide2.xml" Type="http://schemas.openxmlformats.org/officeDocument/2006/relationships/notesSlide"/><Relationship Id="rId67" Target="notesSlides/notesSlide3.xml" Type="http://schemas.openxmlformats.org/officeDocument/2006/relationships/notesSlide"/><Relationship Id="rId68" Target="notesSlides/notesSlide4.xml" Type="http://schemas.openxmlformats.org/officeDocument/2006/relationships/notesSlide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notesSlides/notesSlide5.xml" Type="http://schemas.openxmlformats.org/officeDocument/2006/relationships/notesSlide"/><Relationship Id="rId71" Target="notesSlides/notesSlide6.xml" Type="http://schemas.openxmlformats.org/officeDocument/2006/relationships/notesSlide"/><Relationship Id="rId72" Target="notesSlides/notesSlide7.xml" Type="http://schemas.openxmlformats.org/officeDocument/2006/relationships/notesSlide"/><Relationship Id="rId73" Target="notesSlides/notesSlide8.xml" Type="http://schemas.openxmlformats.org/officeDocument/2006/relationships/notesSlide"/><Relationship Id="rId74" Target="notesSlides/notesSlide9.xml" Type="http://schemas.openxmlformats.org/officeDocument/2006/relationships/notesSlide"/><Relationship Id="rId75" Target="notesSlides/notesSlide10.xml" Type="http://schemas.openxmlformats.org/officeDocument/2006/relationships/notesSlide"/><Relationship Id="rId76" Target="notesSlides/notesSlide11.xml" Type="http://schemas.openxmlformats.org/officeDocument/2006/relationships/notesSlide"/><Relationship Id="rId77" Target="notesSlides/notesSlide12.xml" Type="http://schemas.openxmlformats.org/officeDocument/2006/relationships/notesSlide"/><Relationship Id="rId78" Target="notesSlides/notesSlide13.xml" Type="http://schemas.openxmlformats.org/officeDocument/2006/relationships/notesSlide"/><Relationship Id="rId79" Target="notesSlides/notesSlide14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15.xml" Type="http://schemas.openxmlformats.org/officeDocument/2006/relationships/notesSlide"/><Relationship Id="rId81" Target="notesSlides/notesSlide16.xml" Type="http://schemas.openxmlformats.org/officeDocument/2006/relationships/notesSlide"/><Relationship Id="rId82" Target="notesSlides/notesSlide17.xml" Type="http://schemas.openxmlformats.org/officeDocument/2006/relationships/notesSlide"/><Relationship Id="rId83" Target="notesSlides/notesSlide18.xml" Type="http://schemas.openxmlformats.org/officeDocument/2006/relationships/notesSlide"/><Relationship Id="rId84" Target="notesSlides/notesSlide19.xml" Type="http://schemas.openxmlformats.org/officeDocument/2006/relationships/notesSlide"/><Relationship Id="rId85" Target="notesSlides/notesSlide20.xml" Type="http://schemas.openxmlformats.org/officeDocument/2006/relationships/notesSlide"/><Relationship Id="rId86" Target="notesSlides/notesSlide21.xml" Type="http://schemas.openxmlformats.org/officeDocument/2006/relationships/notesSlide"/><Relationship Id="rId87" Target="notesSlides/notesSlide22.xml" Type="http://schemas.openxmlformats.org/officeDocument/2006/relationships/notesSlide"/><Relationship Id="rId88" Target="notesSlides/notesSlide23.xml" Type="http://schemas.openxmlformats.org/officeDocument/2006/relationships/notesSlide"/><Relationship Id="rId89" Target="notesSlides/notesSlide24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25.xml" Type="http://schemas.openxmlformats.org/officeDocument/2006/relationships/notesSlide"/><Relationship Id="rId91" Target="notesSlides/notesSlide26.xml" Type="http://schemas.openxmlformats.org/officeDocument/2006/relationships/notesSlide"/><Relationship Id="rId92" Target="notesSlides/notesSlide27.xml" Type="http://schemas.openxmlformats.org/officeDocument/2006/relationships/notesSlide"/><Relationship Id="rId93" Target="notesSlides/notesSlide28.xml" Type="http://schemas.openxmlformats.org/officeDocument/2006/relationships/notesSlide"/><Relationship Id="rId94" Target="notesSlides/notesSlide29.xml" Type="http://schemas.openxmlformats.org/officeDocument/2006/relationships/notesSlide"/><Relationship Id="rId95" Target="notesSlides/notesSlide30.xml" Type="http://schemas.openxmlformats.org/officeDocument/2006/relationships/notesSlide"/><Relationship Id="rId96" Target="notesSlides/notesSlide31.xml" Type="http://schemas.openxmlformats.org/officeDocument/2006/relationships/notesSlide"/><Relationship Id="rId97" Target="notesSlides/notesSlide32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장바구니에 물품을 추가.</a:t>
            </a:r>
          </a:p>
          <a:p>
            <a:r>
              <a:rPr lang="en-US"/>
              <a:t>장바구니 물품 목록을 조회.</a:t>
            </a:r>
          </a:p>
          <a:p>
            <a:r>
              <a:rPr lang="en-US"/>
              <a:t>둘 다 로그인이 필요한 기능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doFilter override ㄱㄱ (추상메서드라 필수)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filterChain.doFilter 기준으로 아래는 response시에 동작.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setUrlPatterns의 파라미터. String 에러 -&gt; String 타입의 Collection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초록색 선은 GET 요청을 보낸 시점입니다.</a:t>
            </a:r>
          </a:p>
          <a:p>
            <a:r>
              <a:rPr lang="en-US"/>
              <a:t>어플리케이션 실행 -&gt; ~~~ 실행됨.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어플리케이션 종료하면 destroy 호출되며 필터 소멸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필터와 다르게, 디스패처 서블릿과 컨트롤러 사이에 위치.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여러개 있다면, 지정한 순서대로 순차 실행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모두 default 메서드 -&gt; 필요한거 사용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비즈니스 로직에서 공통적으로 전처리가 필요한 경우.</a:t>
            </a:r>
          </a:p>
          <a:p>
            <a:r>
              <a:rPr lang="en-US"/>
              <a:t>boolean 타입 반환. false면 중단. (다른 인터셉터나 컨트롤러로 안 넘어감)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ModelAndView 필요하면 사용.</a:t>
            </a:r>
          </a:p>
          <a:p>
            <a:r>
              <a:rPr lang="en-US"/>
              <a:t>손가락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사용자를 인증하는 로직.</a:t>
            </a:r>
          </a:p>
          <a:p>
            <a:r>
              <a:rPr lang="en-US"/>
              <a:t>만약 다른 기능 -&gt; 또 작성.</a:t>
            </a:r>
          </a:p>
          <a:p>
            <a:r>
              <a:rPr lang="en-US"/>
              <a:t>공통 로직 추출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view 랜더링 이후에 호출.</a:t>
            </a:r>
          </a:p>
          <a:p>
            <a:r>
              <a:rPr lang="en-US"/>
              <a:t>Exception -&gt; 비즈니스 로직에서 발생한 예외 처리 가능.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구현 안 해도 빨간줄 X (다 default 메서드니까)</a:t>
            </a:r>
          </a:p>
          <a:p>
            <a:r>
              <a:rPr lang="en-US"/>
              <a:t>세 개 모두 ㄱㄱ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preHandle에선 true 리턴.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순서 지정이나 특정 url 패턴 제외 등 다른 설정도 가능.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요청 없어도 filter때는 init 실행. 인터셉터는 아무것도 실행 X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필터 + 인터셉터.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종료하면 destroy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 번에 보기.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인터셉터 : 하나의 요청 -&gt; 객체 생성 -&gt; spring 흐름 내에서 컴포넌트 간 공유. </a:t>
            </a:r>
          </a:p>
          <a:p>
            <a:r>
              <a:rPr lang="en-US"/>
              <a:t>필터 : Spring 밖에 있음.</a:t>
            </a:r>
          </a:p>
          <a:p>
            <a:r>
              <a:rPr lang="en-US"/>
              <a:t>ControllerAdvice는 디스패처 서블릿에서 수행됨. 필터는 그 밖에 있음.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위치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추출 -&gt; 간단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doFIlter랑 preHandle에서 전처리 또는 검증.</a:t>
            </a:r>
          </a:p>
          <a:p>
            <a:r>
              <a:rPr lang="en-US"/>
              <a:t>동작 순서. 실행하면 init. 요청 들어오면 ~. 종료하면 destroy.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필터 : 조건에 맞지 않는 요청을 빠르게 반환, 범용적인 공통 관심사(인코딩).</a:t>
            </a:r>
          </a:p>
          <a:p>
            <a:r>
              <a:rPr lang="en-US"/>
              <a:t>인터셉터 : 핸들러 정보가 필요한 상황 , 뷰의 렌더링 전에 Model의 데이터를 조작, 스프링 빈을 주입받고 사용, 스프링에 의한 예외 처리가 필요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jwt는 어디서 처리하는게 좋을까? 어떤 장단점이 있을까?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웹 관련 -&gt; 서블릿 Request, Response 다를 수 있는 Filter랑 Interceptor가 좋다.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요청 들어오면 ~</a:t>
            </a:r>
          </a:p>
          <a:p>
            <a:r>
              <a:rPr lang="en-US"/>
              <a:t>응답은 ~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구현 방법. Filter 상속. 버전.</a:t>
            </a:r>
          </a:p>
          <a:p>
            <a:r>
              <a:rPr lang="en-US"/>
              <a:t>doFilter는 추상 -&gt; 반드시 구현.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파라미터에 req, res 있어서 요청 응답 처리 가능. FilterChain 통해 순차 처리.</a:t>
            </a:r>
          </a:p>
          <a:p>
            <a:r>
              <a:rPr lang="en-US"/>
              <a:t>filterchain.doFilter 필수.</a:t>
            </a:r>
          </a:p>
          <a:p>
            <a:r>
              <a:rPr lang="en-US"/>
              <a:t>요청마다 실행됨 -&gt; 직접적인 인증은 여기서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init과 유사.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작동 순서 간단 예제.</a:t>
            </a:r>
          </a:p>
          <a:p>
            <a:r>
              <a:rPr lang="en-US"/>
              <a:t>빨간줄.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59560" y="8654686"/>
            <a:ext cx="2599740" cy="603614"/>
            <a:chOff x="0" y="0"/>
            <a:chExt cx="3466320" cy="8048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3466320" cy="88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1"/>
                </a:lnSpc>
              </a:pPr>
              <a:r>
                <a:rPr lang="en-US" sz="3972" b="true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송정훈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2897966" y="484331"/>
              <a:ext cx="177800" cy="1778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847947" y="4137846"/>
            <a:ext cx="13985317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Filter vs Interceptor</a:t>
            </a:r>
          </a:p>
        </p:txBody>
      </p:sp>
      <p:sp>
        <p:nvSpPr>
          <p:cNvPr name="AutoShape 8" id="8"/>
          <p:cNvSpPr/>
          <p:nvPr/>
        </p:nvSpPr>
        <p:spPr>
          <a:xfrm>
            <a:off x="1819372" y="3585071"/>
            <a:ext cx="3963441" cy="0"/>
          </a:xfrm>
          <a:prstGeom prst="line">
            <a:avLst/>
          </a:prstGeom>
          <a:ln cap="flat" w="11430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43579" y="3547742"/>
            <a:ext cx="16256846" cy="365779"/>
          </a:xfrm>
          <a:custGeom>
            <a:avLst/>
            <a:gdLst/>
            <a:ahLst/>
            <a:cxnLst/>
            <a:rect r="r" b="b" t="t" l="l"/>
            <a:pathLst>
              <a:path h="365779" w="16256846">
                <a:moveTo>
                  <a:pt x="0" y="0"/>
                </a:moveTo>
                <a:lnTo>
                  <a:pt x="16256846" y="0"/>
                </a:lnTo>
                <a:lnTo>
                  <a:pt x="16256846" y="365779"/>
                </a:lnTo>
                <a:lnTo>
                  <a:pt x="0" y="36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674020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4999" spc="2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doFilter()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613" y="4914966"/>
            <a:ext cx="1505604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 요청이 디스패처 서블릿으로 전달되기 전/후에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웹 컨테이너에 의해 실행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23675" y="2833966"/>
            <a:ext cx="843562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필터가 여러개 모여 형성된 체인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5613" y="6754865"/>
            <a:ext cx="1327025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요청이나 응답을 우리가 원하는대로 </a:t>
            </a:r>
            <a:r>
              <a:rPr lang="en-US" b="true" sz="3999" spc="1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5613" y="7994822"/>
            <a:ext cx="1462540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FilterChain의 doFilter를 통해 다음 필터로 요청을 전달</a:t>
            </a:r>
          </a:p>
          <a:p>
            <a:pPr algn="just">
              <a:lnSpc>
                <a:spcPts val="3960"/>
              </a:lnSpc>
              <a:spcBef>
                <a:spcPct val="0"/>
              </a:spcBef>
            </a:pPr>
            <a:r>
              <a:rPr lang="en-US" sz="3300" spc="165">
                <a:solidFill>
                  <a:srgbClr val="EA5355"/>
                </a:solidFill>
                <a:latin typeface="Open Sans 1"/>
                <a:ea typeface="Open Sans 1"/>
                <a:cs typeface="Open Sans 1"/>
                <a:sym typeface="Open Sans 1"/>
              </a:rPr>
              <a:t>    </a:t>
            </a:r>
            <a:r>
              <a:rPr lang="en-US" b="true" sz="3300" spc="165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filterchain.doFilter(request, response);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024407" y="3421049"/>
            <a:ext cx="1933218" cy="707241"/>
            <a:chOff x="0" y="0"/>
            <a:chExt cx="2577624" cy="942989"/>
          </a:xfrm>
        </p:grpSpPr>
        <p:sp>
          <p:nvSpPr>
            <p:cNvPr name="AutoShape 14" id="14"/>
            <p:cNvSpPr/>
            <p:nvPr/>
          </p:nvSpPr>
          <p:spPr>
            <a:xfrm flipV="true">
              <a:off x="22690" y="22690"/>
              <a:ext cx="0" cy="897608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22690"/>
              <a:ext cx="2577624" cy="0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920298"/>
              <a:ext cx="2577624" cy="0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2554934" y="22690"/>
              <a:ext cx="0" cy="897608"/>
            </a:xfrm>
            <a:prstGeom prst="line">
              <a:avLst/>
            </a:prstGeom>
            <a:ln cap="flat" w="45381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493162" y="2325632"/>
            <a:ext cx="5403695" cy="736868"/>
          </a:xfrm>
          <a:custGeom>
            <a:avLst/>
            <a:gdLst/>
            <a:ahLst/>
            <a:cxnLst/>
            <a:rect r="r" b="b" t="t" l="l"/>
            <a:pathLst>
              <a:path h="736868" w="5403695">
                <a:moveTo>
                  <a:pt x="0" y="0"/>
                </a:moveTo>
                <a:lnTo>
                  <a:pt x="5403696" y="0"/>
                </a:lnTo>
                <a:lnTo>
                  <a:pt x="5403696" y="736868"/>
                </a:lnTo>
                <a:lnTo>
                  <a:pt x="0" y="73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673508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4999" spc="2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destory()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613" y="4753022"/>
            <a:ext cx="13658794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필터 객체를 제거하고 사용하는 자원을 반환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5613" y="6686418"/>
            <a:ext cx="13979129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웹 컨테이너가 1회 destroy()를 호출하여 필터 객체를 </a:t>
            </a:r>
          </a:p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종료하면 이후에는 doFilter에 의해 처리되지 않는다.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06829" y="3611296"/>
            <a:ext cx="11074343" cy="3064407"/>
          </a:xfrm>
          <a:custGeom>
            <a:avLst/>
            <a:gdLst/>
            <a:ahLst/>
            <a:cxnLst/>
            <a:rect r="r" b="b" t="t" l="l"/>
            <a:pathLst>
              <a:path h="3064407" w="11074343">
                <a:moveTo>
                  <a:pt x="0" y="0"/>
                </a:moveTo>
                <a:lnTo>
                  <a:pt x="11074342" y="0"/>
                </a:lnTo>
                <a:lnTo>
                  <a:pt x="11074342" y="3064408"/>
                </a:lnTo>
                <a:lnTo>
                  <a:pt x="0" y="3064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06829" y="3611296"/>
            <a:ext cx="11074343" cy="3064407"/>
          </a:xfrm>
          <a:custGeom>
            <a:avLst/>
            <a:gdLst/>
            <a:ahLst/>
            <a:cxnLst/>
            <a:rect r="r" b="b" t="t" l="l"/>
            <a:pathLst>
              <a:path h="3064407" w="11074343">
                <a:moveTo>
                  <a:pt x="0" y="0"/>
                </a:moveTo>
                <a:lnTo>
                  <a:pt x="11074342" y="0"/>
                </a:lnTo>
                <a:lnTo>
                  <a:pt x="11074342" y="3064408"/>
                </a:lnTo>
                <a:lnTo>
                  <a:pt x="0" y="3064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9882" y="7560322"/>
            <a:ext cx="15368236" cy="787622"/>
          </a:xfrm>
          <a:custGeom>
            <a:avLst/>
            <a:gdLst/>
            <a:ahLst/>
            <a:cxnLst/>
            <a:rect r="r" b="b" t="t" l="l"/>
            <a:pathLst>
              <a:path h="787622" w="15368236">
                <a:moveTo>
                  <a:pt x="0" y="0"/>
                </a:moveTo>
                <a:lnTo>
                  <a:pt x="15368236" y="0"/>
                </a:lnTo>
                <a:lnTo>
                  <a:pt x="15368236" y="787622"/>
                </a:lnTo>
                <a:lnTo>
                  <a:pt x="0" y="78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50861" y="2509026"/>
            <a:ext cx="11186278" cy="5915257"/>
          </a:xfrm>
          <a:custGeom>
            <a:avLst/>
            <a:gdLst/>
            <a:ahLst/>
            <a:cxnLst/>
            <a:rect r="r" b="b" t="t" l="l"/>
            <a:pathLst>
              <a:path h="5915257" w="11186278">
                <a:moveTo>
                  <a:pt x="0" y="0"/>
                </a:moveTo>
                <a:lnTo>
                  <a:pt x="11186278" y="0"/>
                </a:lnTo>
                <a:lnTo>
                  <a:pt x="11186278" y="5915257"/>
                </a:lnTo>
                <a:lnTo>
                  <a:pt x="0" y="5915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생성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140394" y="1911041"/>
            <a:ext cx="12007213" cy="7774670"/>
          </a:xfrm>
          <a:custGeom>
            <a:avLst/>
            <a:gdLst/>
            <a:ahLst/>
            <a:cxnLst/>
            <a:rect r="r" b="b" t="t" l="l"/>
            <a:pathLst>
              <a:path h="7774670" w="12007213">
                <a:moveTo>
                  <a:pt x="0" y="0"/>
                </a:moveTo>
                <a:lnTo>
                  <a:pt x="12007212" y="0"/>
                </a:lnTo>
                <a:lnTo>
                  <a:pt x="12007212" y="7774671"/>
                </a:lnTo>
                <a:lnTo>
                  <a:pt x="0" y="777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74747" y="6495003"/>
            <a:ext cx="6007851" cy="662404"/>
            <a:chOff x="0" y="0"/>
            <a:chExt cx="8010468" cy="883205"/>
          </a:xfrm>
        </p:grpSpPr>
        <p:sp>
          <p:nvSpPr>
            <p:cNvPr name="AutoShape 9" id="9"/>
            <p:cNvSpPr/>
            <p:nvPr/>
          </p:nvSpPr>
          <p:spPr>
            <a:xfrm flipV="true">
              <a:off x="70515" y="46335"/>
              <a:ext cx="0" cy="790535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46335"/>
              <a:ext cx="8010468" cy="0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836870"/>
              <a:ext cx="8010468" cy="0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7939954" y="46335"/>
              <a:ext cx="0" cy="790535"/>
            </a:xfrm>
            <a:prstGeom prst="line">
              <a:avLst/>
            </a:prstGeom>
            <a:ln cap="flat" w="9267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등록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690" y="2779718"/>
            <a:ext cx="15818619" cy="5674930"/>
          </a:xfrm>
          <a:custGeom>
            <a:avLst/>
            <a:gdLst/>
            <a:ahLst/>
            <a:cxnLst/>
            <a:rect r="r" b="b" t="t" l="l"/>
            <a:pathLst>
              <a:path h="5674930" w="15818619">
                <a:moveTo>
                  <a:pt x="0" y="0"/>
                </a:moveTo>
                <a:lnTo>
                  <a:pt x="15818620" y="0"/>
                </a:lnTo>
                <a:lnTo>
                  <a:pt x="15818620" y="5674929"/>
                </a:lnTo>
                <a:lnTo>
                  <a:pt x="0" y="567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Controller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05779" y="2331905"/>
            <a:ext cx="9076442" cy="6818677"/>
          </a:xfrm>
          <a:custGeom>
            <a:avLst/>
            <a:gdLst/>
            <a:ahLst/>
            <a:cxnLst/>
            <a:rect r="r" b="b" t="t" l="l"/>
            <a:pathLst>
              <a:path h="6818677" w="9076442">
                <a:moveTo>
                  <a:pt x="0" y="0"/>
                </a:moveTo>
                <a:lnTo>
                  <a:pt x="9076442" y="0"/>
                </a:lnTo>
                <a:lnTo>
                  <a:pt x="9076442" y="6818677"/>
                </a:lnTo>
                <a:lnTo>
                  <a:pt x="0" y="68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606936" y="5258564"/>
            <a:ext cx="4481014" cy="468975"/>
            <a:chOff x="0" y="0"/>
            <a:chExt cx="5974685" cy="625300"/>
          </a:xfrm>
        </p:grpSpPr>
        <p:sp>
          <p:nvSpPr>
            <p:cNvPr name="AutoShape 10" id="10"/>
            <p:cNvSpPr/>
            <p:nvPr/>
          </p:nvSpPr>
          <p:spPr>
            <a:xfrm flipV="true">
              <a:off x="52594" y="47695"/>
              <a:ext cx="0" cy="52991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597468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7605"/>
              <a:ext cx="597468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5922091" y="47695"/>
              <a:ext cx="0" cy="52991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93471" y="7221249"/>
            <a:ext cx="4723379" cy="717679"/>
            <a:chOff x="0" y="0"/>
            <a:chExt cx="6297839" cy="956906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861516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909211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861516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불편한 코드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33123" y="1863067"/>
            <a:ext cx="8821754" cy="7785198"/>
          </a:xfrm>
          <a:custGeom>
            <a:avLst/>
            <a:gdLst/>
            <a:ahLst/>
            <a:cxnLst/>
            <a:rect r="r" b="b" t="t" l="l"/>
            <a:pathLst>
              <a:path h="7785198" w="8821754">
                <a:moveTo>
                  <a:pt x="0" y="0"/>
                </a:moveTo>
                <a:lnTo>
                  <a:pt x="8821754" y="0"/>
                </a:lnTo>
                <a:lnTo>
                  <a:pt x="8821754" y="7785198"/>
                </a:lnTo>
                <a:lnTo>
                  <a:pt x="0" y="778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80006" y="7826533"/>
            <a:ext cx="4723379" cy="463111"/>
            <a:chOff x="0" y="0"/>
            <a:chExt cx="6297839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39612" y="8149687"/>
            <a:ext cx="4723379" cy="463111"/>
            <a:chOff x="0" y="0"/>
            <a:chExt cx="6297839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0147" y="3078460"/>
            <a:ext cx="14827707" cy="5838409"/>
          </a:xfrm>
          <a:custGeom>
            <a:avLst/>
            <a:gdLst/>
            <a:ahLst/>
            <a:cxnLst/>
            <a:rect r="r" b="b" t="t" l="l"/>
            <a:pathLst>
              <a:path h="5838409" w="14827707">
                <a:moveTo>
                  <a:pt x="0" y="0"/>
                </a:moveTo>
                <a:lnTo>
                  <a:pt x="14827706" y="0"/>
                </a:lnTo>
                <a:lnTo>
                  <a:pt x="14827706" y="5838409"/>
                </a:lnTo>
                <a:lnTo>
                  <a:pt x="0" y="583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275692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66541" y="8453758"/>
            <a:ext cx="4723379" cy="463111"/>
            <a:chOff x="0" y="0"/>
            <a:chExt cx="6297839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5543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6297839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242400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371266" y="4260350"/>
            <a:ext cx="11545468" cy="281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디스패처 서블릿이 </a:t>
            </a:r>
            <a:r>
              <a:rPr lang="en-US" sz="5759" b="true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컨트롤러</a:t>
            </a: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를 </a:t>
            </a:r>
          </a:p>
          <a:p>
            <a:pPr algn="ctr">
              <a:lnSpc>
                <a:spcPts val="7487"/>
              </a:lnSpc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호출하기 전/후 요청에 대해 </a:t>
            </a:r>
          </a:p>
          <a:p>
            <a:pPr algn="ctr">
              <a:lnSpc>
                <a:spcPts val="7487"/>
              </a:lnSpc>
              <a:spcBef>
                <a:spcPct val="0"/>
              </a:spcBef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부가적인 작업을 처리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82491" y="3047347"/>
            <a:ext cx="13523019" cy="5140812"/>
          </a:xfrm>
          <a:custGeom>
            <a:avLst/>
            <a:gdLst/>
            <a:ahLst/>
            <a:cxnLst/>
            <a:rect r="r" b="b" t="t" l="l"/>
            <a:pathLst>
              <a:path h="5140812" w="13523019">
                <a:moveTo>
                  <a:pt x="0" y="0"/>
                </a:moveTo>
                <a:lnTo>
                  <a:pt x="13523018" y="0"/>
                </a:lnTo>
                <a:lnTo>
                  <a:pt x="13523018" y="5140812"/>
                </a:lnTo>
                <a:lnTo>
                  <a:pt x="0" y="514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82491" y="3047347"/>
            <a:ext cx="13523019" cy="5140812"/>
          </a:xfrm>
          <a:custGeom>
            <a:avLst/>
            <a:gdLst/>
            <a:ahLst/>
            <a:cxnLst/>
            <a:rect r="r" b="b" t="t" l="l"/>
            <a:pathLst>
              <a:path h="5140812" w="13523019">
                <a:moveTo>
                  <a:pt x="0" y="0"/>
                </a:moveTo>
                <a:lnTo>
                  <a:pt x="13523018" y="0"/>
                </a:lnTo>
                <a:lnTo>
                  <a:pt x="13523018" y="5140812"/>
                </a:lnTo>
                <a:lnTo>
                  <a:pt x="0" y="51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61067" y="5062711"/>
            <a:ext cx="1310772" cy="1934949"/>
          </a:xfrm>
          <a:custGeom>
            <a:avLst/>
            <a:gdLst/>
            <a:ahLst/>
            <a:cxnLst/>
            <a:rect r="r" b="b" t="t" l="l"/>
            <a:pathLst>
              <a:path h="1934949" w="1310772">
                <a:moveTo>
                  <a:pt x="0" y="0"/>
                </a:moveTo>
                <a:lnTo>
                  <a:pt x="1310772" y="0"/>
                </a:lnTo>
                <a:lnTo>
                  <a:pt x="1310772" y="1934950"/>
                </a:lnTo>
                <a:lnTo>
                  <a:pt x="0" y="193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3467" y="5215111"/>
            <a:ext cx="1310772" cy="1934949"/>
          </a:xfrm>
          <a:custGeom>
            <a:avLst/>
            <a:gdLst/>
            <a:ahLst/>
            <a:cxnLst/>
            <a:rect r="r" b="b" t="t" l="l"/>
            <a:pathLst>
              <a:path h="1934949" w="1310772">
                <a:moveTo>
                  <a:pt x="0" y="0"/>
                </a:moveTo>
                <a:lnTo>
                  <a:pt x="1310772" y="0"/>
                </a:lnTo>
                <a:lnTo>
                  <a:pt x="1310772" y="1934950"/>
                </a:lnTo>
                <a:lnTo>
                  <a:pt x="0" y="193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65867" y="5367511"/>
            <a:ext cx="1310772" cy="1934949"/>
          </a:xfrm>
          <a:custGeom>
            <a:avLst/>
            <a:gdLst/>
            <a:ahLst/>
            <a:cxnLst/>
            <a:rect r="r" b="b" t="t" l="l"/>
            <a:pathLst>
              <a:path h="1934949" w="1310772">
                <a:moveTo>
                  <a:pt x="0" y="0"/>
                </a:moveTo>
                <a:lnTo>
                  <a:pt x="1310772" y="0"/>
                </a:lnTo>
                <a:lnTo>
                  <a:pt x="1310772" y="1934950"/>
                </a:lnTo>
                <a:lnTo>
                  <a:pt x="0" y="193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08704" y="3104184"/>
            <a:ext cx="15670593" cy="4348589"/>
          </a:xfrm>
          <a:custGeom>
            <a:avLst/>
            <a:gdLst/>
            <a:ahLst/>
            <a:cxnLst/>
            <a:rect r="r" b="b" t="t" l="l"/>
            <a:pathLst>
              <a:path h="4348589" w="15670593">
                <a:moveTo>
                  <a:pt x="0" y="0"/>
                </a:moveTo>
                <a:lnTo>
                  <a:pt x="15670592" y="0"/>
                </a:lnTo>
                <a:lnTo>
                  <a:pt x="15670592" y="4348589"/>
                </a:lnTo>
                <a:lnTo>
                  <a:pt x="0" y="4348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401759" y="2268957"/>
            <a:ext cx="11301259" cy="1596303"/>
          </a:xfrm>
          <a:custGeom>
            <a:avLst/>
            <a:gdLst/>
            <a:ahLst/>
            <a:cxnLst/>
            <a:rect r="r" b="b" t="t" l="l"/>
            <a:pathLst>
              <a:path h="1596303" w="11301259">
                <a:moveTo>
                  <a:pt x="0" y="0"/>
                </a:moveTo>
                <a:lnTo>
                  <a:pt x="11301259" y="0"/>
                </a:lnTo>
                <a:lnTo>
                  <a:pt x="11301259" y="1596303"/>
                </a:lnTo>
                <a:lnTo>
                  <a:pt x="0" y="159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259432"/>
            <a:ext cx="73234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</a:t>
            </a: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preHandle()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9497" y="4760610"/>
            <a:ext cx="11487337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Controller 호출 전 실행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9497" y="6255902"/>
            <a:ext cx="1340370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Controller 이전에 처리해야 하는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전처리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작업이나 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요청 정보를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가공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하거나 추가하는 경우 사용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9497" y="8351138"/>
            <a:ext cx="11286763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false가 반환되면 요청이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중단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75728" y="3172234"/>
            <a:ext cx="1576432" cy="474182"/>
            <a:chOff x="0" y="0"/>
            <a:chExt cx="2101909" cy="632242"/>
          </a:xfrm>
        </p:grpSpPr>
        <p:sp>
          <p:nvSpPr>
            <p:cNvPr name="AutoShape 13" id="13"/>
            <p:cNvSpPr/>
            <p:nvPr/>
          </p:nvSpPr>
          <p:spPr>
            <a:xfrm flipV="true">
              <a:off x="18503" y="18503"/>
              <a:ext cx="0" cy="595237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18503"/>
              <a:ext cx="2101909" cy="0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613740"/>
              <a:ext cx="2101909" cy="0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083406" y="18503"/>
              <a:ext cx="0" cy="595237"/>
            </a:xfrm>
            <a:prstGeom prst="line">
              <a:avLst/>
            </a:prstGeom>
            <a:ln cap="flat" w="3700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61573" y="3266289"/>
            <a:ext cx="14137129" cy="1343027"/>
          </a:xfrm>
          <a:custGeom>
            <a:avLst/>
            <a:gdLst/>
            <a:ahLst/>
            <a:cxnLst/>
            <a:rect r="r" b="b" t="t" l="l"/>
            <a:pathLst>
              <a:path h="1343027" w="14137129">
                <a:moveTo>
                  <a:pt x="0" y="0"/>
                </a:moveTo>
                <a:lnTo>
                  <a:pt x="14137129" y="0"/>
                </a:lnTo>
                <a:lnTo>
                  <a:pt x="14137129" y="1343028"/>
                </a:lnTo>
                <a:lnTo>
                  <a:pt x="0" y="1343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339" y="2259432"/>
            <a:ext cx="82916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</a:t>
            </a: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postHandle()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9497" y="5132638"/>
            <a:ext cx="11965948" cy="59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 호출 후 실행 (View 랜더링 전)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9497" y="6441917"/>
            <a:ext cx="129088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 이후에 처리해야 하는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후처리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작업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9497" y="7746709"/>
            <a:ext cx="838158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preHandle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역순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55658" y="3632373"/>
            <a:ext cx="1897930" cy="530072"/>
            <a:chOff x="0" y="0"/>
            <a:chExt cx="2530573" cy="706762"/>
          </a:xfrm>
        </p:grpSpPr>
        <p:sp>
          <p:nvSpPr>
            <p:cNvPr name="AutoShape 13" id="13"/>
            <p:cNvSpPr/>
            <p:nvPr/>
          </p:nvSpPr>
          <p:spPr>
            <a:xfrm flipV="true">
              <a:off x="22742" y="22742"/>
              <a:ext cx="0" cy="661279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474" y="22742"/>
              <a:ext cx="2529625" cy="0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474" y="684020"/>
              <a:ext cx="2529625" cy="0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507831" y="22742"/>
              <a:ext cx="0" cy="661279"/>
            </a:xfrm>
            <a:prstGeom prst="line">
              <a:avLst/>
            </a:prstGeom>
            <a:ln cap="flat" w="45484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33430" y="3352177"/>
            <a:ext cx="14275600" cy="1302649"/>
          </a:xfrm>
          <a:custGeom>
            <a:avLst/>
            <a:gdLst/>
            <a:ahLst/>
            <a:cxnLst/>
            <a:rect r="r" b="b" t="t" l="l"/>
            <a:pathLst>
              <a:path h="1302649" w="14275600">
                <a:moveTo>
                  <a:pt x="0" y="0"/>
                </a:moveTo>
                <a:lnTo>
                  <a:pt x="14275600" y="0"/>
                </a:lnTo>
                <a:lnTo>
                  <a:pt x="14275600" y="1302649"/>
                </a:lnTo>
                <a:lnTo>
                  <a:pt x="0" y="13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339" y="2259432"/>
            <a:ext cx="102220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afterCompletion</a:t>
            </a: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9497" y="5668746"/>
            <a:ext cx="1224944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모든 작업이 완료된 후에 실행 (View 랜더링 후)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9497" y="7094102"/>
            <a:ext cx="1224944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요청 처리 중에 사용한 리소스를 반환할 때 사용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634120" y="3725710"/>
            <a:ext cx="1430445" cy="488260"/>
            <a:chOff x="0" y="0"/>
            <a:chExt cx="1907260" cy="651013"/>
          </a:xfrm>
        </p:grpSpPr>
        <p:sp>
          <p:nvSpPr>
            <p:cNvPr name="AutoShape 12" id="12"/>
            <p:cNvSpPr/>
            <p:nvPr/>
          </p:nvSpPr>
          <p:spPr>
            <a:xfrm flipV="true">
              <a:off x="17721" y="17721"/>
              <a:ext cx="0" cy="615572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948" y="17721"/>
              <a:ext cx="1905363" cy="0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48" y="633292"/>
              <a:ext cx="1905363" cy="0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1889539" y="17721"/>
              <a:ext cx="0" cy="615572"/>
            </a:xfrm>
            <a:prstGeom prst="line">
              <a:avLst/>
            </a:prstGeom>
            <a:ln cap="flat" w="35442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공통 코드 추출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64354" y="1892849"/>
            <a:ext cx="8759293" cy="7697228"/>
          </a:xfrm>
          <a:custGeom>
            <a:avLst/>
            <a:gdLst/>
            <a:ahLst/>
            <a:cxnLst/>
            <a:rect r="r" b="b" t="t" l="l"/>
            <a:pathLst>
              <a:path h="7697228" w="8759293">
                <a:moveTo>
                  <a:pt x="0" y="0"/>
                </a:moveTo>
                <a:lnTo>
                  <a:pt x="8759292" y="0"/>
                </a:lnTo>
                <a:lnTo>
                  <a:pt x="8759292" y="7697228"/>
                </a:lnTo>
                <a:lnTo>
                  <a:pt x="0" y="769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 생성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282118" y="1362075"/>
            <a:ext cx="1097718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2362378"/>
            <a:ext cx="11301259" cy="2133113"/>
          </a:xfrm>
          <a:custGeom>
            <a:avLst/>
            <a:gdLst/>
            <a:ahLst/>
            <a:cxnLst/>
            <a:rect r="r" b="b" t="t" l="l"/>
            <a:pathLst>
              <a:path h="2133113" w="11301259">
                <a:moveTo>
                  <a:pt x="0" y="0"/>
                </a:moveTo>
                <a:lnTo>
                  <a:pt x="11301258" y="0"/>
                </a:lnTo>
                <a:lnTo>
                  <a:pt x="11301258" y="2133112"/>
                </a:lnTo>
                <a:lnTo>
                  <a:pt x="0" y="213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17264" y="5008852"/>
            <a:ext cx="9253473" cy="4701764"/>
          </a:xfrm>
          <a:custGeom>
            <a:avLst/>
            <a:gdLst/>
            <a:ahLst/>
            <a:cxnLst/>
            <a:rect r="r" b="b" t="t" l="l"/>
            <a:pathLst>
              <a:path h="4701764" w="9253473">
                <a:moveTo>
                  <a:pt x="0" y="0"/>
                </a:moveTo>
                <a:lnTo>
                  <a:pt x="9253472" y="0"/>
                </a:lnTo>
                <a:lnTo>
                  <a:pt x="9253472" y="4701765"/>
                </a:lnTo>
                <a:lnTo>
                  <a:pt x="0" y="4701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 생성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282118" y="1362075"/>
            <a:ext cx="1097718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46685" y="2574666"/>
            <a:ext cx="14794629" cy="6232238"/>
          </a:xfrm>
          <a:custGeom>
            <a:avLst/>
            <a:gdLst/>
            <a:ahLst/>
            <a:cxnLst/>
            <a:rect r="r" b="b" t="t" l="l"/>
            <a:pathLst>
              <a:path h="6232238" w="14794629">
                <a:moveTo>
                  <a:pt x="0" y="0"/>
                </a:moveTo>
                <a:lnTo>
                  <a:pt x="14794630" y="0"/>
                </a:lnTo>
                <a:lnTo>
                  <a:pt x="14794630" y="6232237"/>
                </a:lnTo>
                <a:lnTo>
                  <a:pt x="0" y="6232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 등록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282118" y="1362075"/>
            <a:ext cx="1097718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65730" y="3120536"/>
            <a:ext cx="12756541" cy="5022888"/>
          </a:xfrm>
          <a:custGeom>
            <a:avLst/>
            <a:gdLst/>
            <a:ahLst/>
            <a:cxnLst/>
            <a:rect r="r" b="b" t="t" l="l"/>
            <a:pathLst>
              <a:path h="5022888" w="12756541">
                <a:moveTo>
                  <a:pt x="0" y="0"/>
                </a:moveTo>
                <a:lnTo>
                  <a:pt x="12756540" y="0"/>
                </a:lnTo>
                <a:lnTo>
                  <a:pt x="12756540" y="5022888"/>
                </a:lnTo>
                <a:lnTo>
                  <a:pt x="0" y="502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Controller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05779" y="2331905"/>
            <a:ext cx="9076442" cy="6818677"/>
          </a:xfrm>
          <a:custGeom>
            <a:avLst/>
            <a:gdLst/>
            <a:ahLst/>
            <a:cxnLst/>
            <a:rect r="r" b="b" t="t" l="l"/>
            <a:pathLst>
              <a:path h="6818677" w="9076442">
                <a:moveTo>
                  <a:pt x="0" y="0"/>
                </a:moveTo>
                <a:lnTo>
                  <a:pt x="9076442" y="0"/>
                </a:lnTo>
                <a:lnTo>
                  <a:pt x="9076442" y="6818677"/>
                </a:lnTo>
                <a:lnTo>
                  <a:pt x="0" y="68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99218" y="7072506"/>
            <a:ext cx="5558195" cy="463111"/>
            <a:chOff x="0" y="0"/>
            <a:chExt cx="7410926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6523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734568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99218" y="7367781"/>
            <a:ext cx="5558195" cy="463111"/>
            <a:chOff x="0" y="0"/>
            <a:chExt cx="7410926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6523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734568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27793" y="7691631"/>
            <a:ext cx="5558195" cy="463111"/>
            <a:chOff x="0" y="0"/>
            <a:chExt cx="7410926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6523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7410926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7345689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9974" y="3228631"/>
            <a:ext cx="14888053" cy="5251136"/>
          </a:xfrm>
          <a:custGeom>
            <a:avLst/>
            <a:gdLst/>
            <a:ahLst/>
            <a:cxnLst/>
            <a:rect r="r" b="b" t="t" l="l"/>
            <a:pathLst>
              <a:path h="5251136" w="14888053">
                <a:moveTo>
                  <a:pt x="0" y="0"/>
                </a:moveTo>
                <a:lnTo>
                  <a:pt x="14888052" y="0"/>
                </a:lnTo>
                <a:lnTo>
                  <a:pt x="14888052" y="5251136"/>
                </a:lnTo>
                <a:lnTo>
                  <a:pt x="0" y="525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6189967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27793" y="8016656"/>
            <a:ext cx="6177574" cy="463111"/>
            <a:chOff x="0" y="0"/>
            <a:chExt cx="8236765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73934" y="4632764"/>
            <a:ext cx="6177574" cy="463111"/>
            <a:chOff x="0" y="0"/>
            <a:chExt cx="8236765" cy="617482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69787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22092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간단한 코드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10266" y="2650875"/>
            <a:ext cx="13467469" cy="5791012"/>
          </a:xfrm>
          <a:custGeom>
            <a:avLst/>
            <a:gdLst/>
            <a:ahLst/>
            <a:cxnLst/>
            <a:rect r="r" b="b" t="t" l="l"/>
            <a:pathLst>
              <a:path h="5791012" w="13467469">
                <a:moveTo>
                  <a:pt x="0" y="0"/>
                </a:moveTo>
                <a:lnTo>
                  <a:pt x="13467468" y="0"/>
                </a:lnTo>
                <a:lnTo>
                  <a:pt x="13467468" y="5791012"/>
                </a:lnTo>
                <a:lnTo>
                  <a:pt x="0" y="5791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433539" y="6555216"/>
            <a:ext cx="6177574" cy="724959"/>
            <a:chOff x="0" y="0"/>
            <a:chExt cx="8236765" cy="966612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871223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918917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871223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27793" y="7201037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7524192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7860811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8157035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41257" y="8499851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68187" y="8826297"/>
            <a:ext cx="6177574" cy="470103"/>
            <a:chOff x="0" y="0"/>
            <a:chExt cx="8236765" cy="626804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79110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531415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전체 실행 결과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704" y="2404786"/>
            <a:ext cx="15022593" cy="6891614"/>
          </a:xfrm>
          <a:custGeom>
            <a:avLst/>
            <a:gdLst/>
            <a:ahLst/>
            <a:cxnLst/>
            <a:rect r="r" b="b" t="t" l="l"/>
            <a:pathLst>
              <a:path h="6891614" w="15022593">
                <a:moveTo>
                  <a:pt x="0" y="0"/>
                </a:moveTo>
                <a:lnTo>
                  <a:pt x="15022592" y="0"/>
                </a:lnTo>
                <a:lnTo>
                  <a:pt x="15022592" y="6891614"/>
                </a:lnTo>
                <a:lnTo>
                  <a:pt x="0" y="689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2754" y="5636479"/>
            <a:ext cx="16828275" cy="0"/>
          </a:xfrm>
          <a:prstGeom prst="line">
            <a:avLst/>
          </a:prstGeom>
          <a:ln cap="flat" w="666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568187" y="8594131"/>
            <a:ext cx="6177574" cy="664169"/>
            <a:chOff x="0" y="0"/>
            <a:chExt cx="8236765" cy="885559"/>
          </a:xfrm>
        </p:grpSpPr>
        <p:sp>
          <p:nvSpPr>
            <p:cNvPr name="AutoShape 10" id="10"/>
            <p:cNvSpPr/>
            <p:nvPr/>
          </p:nvSpPr>
          <p:spPr>
            <a:xfrm flipV="true">
              <a:off x="72507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837864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8164258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68187" y="6592169"/>
            <a:ext cx="6177574" cy="664169"/>
            <a:chOff x="0" y="0"/>
            <a:chExt cx="8236765" cy="885559"/>
          </a:xfrm>
        </p:grpSpPr>
        <p:sp>
          <p:nvSpPr>
            <p:cNvPr name="AutoShape 15" id="15"/>
            <p:cNvSpPr/>
            <p:nvPr/>
          </p:nvSpPr>
          <p:spPr>
            <a:xfrm flipV="true">
              <a:off x="72507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837864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8164258" y="47695"/>
              <a:ext cx="0" cy="79016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568187" y="4633376"/>
            <a:ext cx="6177574" cy="375824"/>
            <a:chOff x="0" y="0"/>
            <a:chExt cx="8236765" cy="501099"/>
          </a:xfrm>
        </p:grpSpPr>
        <p:sp>
          <p:nvSpPr>
            <p:cNvPr name="AutoShape 20" id="20"/>
            <p:cNvSpPr/>
            <p:nvPr/>
          </p:nvSpPr>
          <p:spPr>
            <a:xfrm flipV="true">
              <a:off x="72507" y="47695"/>
              <a:ext cx="0" cy="40570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0" y="453404"/>
              <a:ext cx="8236765" cy="0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8164258" y="47695"/>
              <a:ext cx="0" cy="405709"/>
            </a:xfrm>
            <a:prstGeom prst="line">
              <a:avLst/>
            </a:prstGeom>
            <a:ln cap="flat" w="95390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8568187" y="7256338"/>
            <a:ext cx="6177574" cy="375824"/>
            <a:chOff x="0" y="0"/>
            <a:chExt cx="8236765" cy="501099"/>
          </a:xfrm>
        </p:grpSpPr>
        <p:sp>
          <p:nvSpPr>
            <p:cNvPr name="AutoShape 25" id="25"/>
            <p:cNvSpPr/>
            <p:nvPr/>
          </p:nvSpPr>
          <p:spPr>
            <a:xfrm flipV="true">
              <a:off x="72507" y="47695"/>
              <a:ext cx="0" cy="405709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0" y="453404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8164258" y="47695"/>
              <a:ext cx="0" cy="405709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8568187" y="7953129"/>
            <a:ext cx="6177574" cy="613107"/>
            <a:chOff x="0" y="0"/>
            <a:chExt cx="8236765" cy="817476"/>
          </a:xfrm>
        </p:grpSpPr>
        <p:sp>
          <p:nvSpPr>
            <p:cNvPr name="AutoShape 30" id="30"/>
            <p:cNvSpPr/>
            <p:nvPr/>
          </p:nvSpPr>
          <p:spPr>
            <a:xfrm flipV="true">
              <a:off x="72507" y="47695"/>
              <a:ext cx="0" cy="722086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0" y="769781"/>
              <a:ext cx="8236765" cy="0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V="true">
              <a:off x="8164258" y="47695"/>
              <a:ext cx="0" cy="722086"/>
            </a:xfrm>
            <a:prstGeom prst="line">
              <a:avLst/>
            </a:prstGeom>
            <a:ln cap="flat" w="95390">
              <a:solidFill>
                <a:srgbClr val="0CC0D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568187" y="7622637"/>
            <a:ext cx="6177574" cy="360400"/>
            <a:chOff x="0" y="0"/>
            <a:chExt cx="8236765" cy="480534"/>
          </a:xfrm>
        </p:grpSpPr>
        <p:sp>
          <p:nvSpPr>
            <p:cNvPr name="AutoShape 35" id="35"/>
            <p:cNvSpPr/>
            <p:nvPr/>
          </p:nvSpPr>
          <p:spPr>
            <a:xfrm flipV="true">
              <a:off x="72507" y="47695"/>
              <a:ext cx="0" cy="385144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0" y="47695"/>
              <a:ext cx="8236765" cy="0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0" y="432839"/>
              <a:ext cx="8236765" cy="0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V="true">
              <a:off x="8164258" y="47695"/>
              <a:ext cx="0" cy="385144"/>
            </a:xfrm>
            <a:prstGeom prst="line">
              <a:avLst/>
            </a:prstGeom>
            <a:ln cap="flat" w="95390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vs Interceptor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586548" y="1362075"/>
            <a:ext cx="967275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712048" y="3718690"/>
            <a:ext cx="12863904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53525" y="2681862"/>
            <a:ext cx="0" cy="6199437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931731" y="2672337"/>
            <a:ext cx="38989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0824" y="2672337"/>
            <a:ext cx="5393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20660" y="4207132"/>
            <a:ext cx="3898988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Java 표준 스펙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20660" y="5140449"/>
            <a:ext cx="566350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다음 필터 실행하기 위해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명시적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작성 필요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0660" y="6428744"/>
            <a:ext cx="601005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체이닝 중간에 새로운 객체로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바꿀 수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20660" y="7717038"/>
            <a:ext cx="601005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ControllerAdvice로 처리할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수 없다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67925" y="4187949"/>
            <a:ext cx="3898988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Spring 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7925" y="5121267"/>
            <a:ext cx="550802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다음 필터 실행하기 위해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명시적 작성 필요 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67925" y="6409562"/>
            <a:ext cx="568375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체이닝 중간에 새로운 객체로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바꿀 수 없다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67925" y="7697856"/>
            <a:ext cx="587647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ControllerAdvice로 처리할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수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있다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 vs Interceptor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586548" y="1362075"/>
            <a:ext cx="9672752" cy="9459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712048" y="3718690"/>
            <a:ext cx="12863904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53525" y="2681862"/>
            <a:ext cx="0" cy="6199437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931731" y="2672337"/>
            <a:ext cx="38989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0824" y="2672337"/>
            <a:ext cx="5393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20660" y="4786625"/>
            <a:ext cx="601005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스프링과 무관하게 웹 어플리</a:t>
            </a:r>
          </a:p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케이션 전역적으로 처리해야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하는 작업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20660" y="6672310"/>
            <a:ext cx="601005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보안 검사(XSS 방어 등)를 하여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올바른 요청이 아닐 경우 차단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7925" y="4815221"/>
            <a:ext cx="638492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클라이언트의 요청과 관련되어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전역적으로 처리해야 하는 작업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7925" y="6672310"/>
            <a:ext cx="60625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컨트롤러로 넘겨주기 위한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  정보를 가공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간단한 코드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7690" y="3916353"/>
            <a:ext cx="8566310" cy="4433065"/>
          </a:xfrm>
          <a:custGeom>
            <a:avLst/>
            <a:gdLst/>
            <a:ahLst/>
            <a:cxnLst/>
            <a:rect r="r" b="b" t="t" l="l"/>
            <a:pathLst>
              <a:path h="4433065" w="8566310">
                <a:moveTo>
                  <a:pt x="0" y="0"/>
                </a:moveTo>
                <a:lnTo>
                  <a:pt x="8566310" y="0"/>
                </a:lnTo>
                <a:lnTo>
                  <a:pt x="8566310" y="4433066"/>
                </a:lnTo>
                <a:lnTo>
                  <a:pt x="0" y="443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6270" y="3235585"/>
            <a:ext cx="7516348" cy="6022715"/>
          </a:xfrm>
          <a:custGeom>
            <a:avLst/>
            <a:gdLst/>
            <a:ahLst/>
            <a:cxnLst/>
            <a:rect r="r" b="b" t="t" l="l"/>
            <a:pathLst>
              <a:path h="6022715" w="7516348">
                <a:moveTo>
                  <a:pt x="0" y="0"/>
                </a:moveTo>
                <a:lnTo>
                  <a:pt x="7516348" y="0"/>
                </a:lnTo>
                <a:lnTo>
                  <a:pt x="7516348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67130" y="2170132"/>
            <a:ext cx="558743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2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Servlet Filter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6270" y="2170132"/>
            <a:ext cx="74520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2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Spring Interceptor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81599" y="3085740"/>
            <a:ext cx="13524801" cy="5092417"/>
          </a:xfrm>
          <a:custGeom>
            <a:avLst/>
            <a:gdLst/>
            <a:ahLst/>
            <a:cxnLst/>
            <a:rect r="r" b="b" t="t" l="l"/>
            <a:pathLst>
              <a:path h="5092417" w="13524801">
                <a:moveTo>
                  <a:pt x="0" y="0"/>
                </a:moveTo>
                <a:lnTo>
                  <a:pt x="13524802" y="0"/>
                </a:lnTo>
                <a:lnTo>
                  <a:pt x="13524802" y="5092417"/>
                </a:lnTo>
                <a:lnTo>
                  <a:pt x="0" y="5092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82491" y="3047347"/>
            <a:ext cx="13523019" cy="5140812"/>
          </a:xfrm>
          <a:custGeom>
            <a:avLst/>
            <a:gdLst/>
            <a:ahLst/>
            <a:cxnLst/>
            <a:rect r="r" b="b" t="t" l="l"/>
            <a:pathLst>
              <a:path h="5140812" w="13523019">
                <a:moveTo>
                  <a:pt x="0" y="0"/>
                </a:moveTo>
                <a:lnTo>
                  <a:pt x="13523018" y="0"/>
                </a:lnTo>
                <a:lnTo>
                  <a:pt x="13523018" y="5140812"/>
                </a:lnTo>
                <a:lnTo>
                  <a:pt x="0" y="514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2631" y="3200400"/>
            <a:ext cx="1163711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Filter : init,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doFilter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destory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2631" y="3958601"/>
            <a:ext cx="1318653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Interceptor : </a:t>
            </a: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preHandle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postHandle, afterCompletion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71472" y="5765696"/>
            <a:ext cx="10295643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doFilter                                      preHandle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1472" y="7975298"/>
            <a:ext cx="11904182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doFilter                  afterCompletion           postHandle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581647" y="5994230"/>
            <a:ext cx="78318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3685439" y="6718130"/>
            <a:ext cx="444015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Controller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4581647" y="8203832"/>
            <a:ext cx="78318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H="true">
            <a:off x="9309841" y="8241455"/>
            <a:ext cx="78318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3308426" y="5956673"/>
            <a:ext cx="1062325" cy="56552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13308426" y="7675935"/>
            <a:ext cx="1062325" cy="56552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5675553" y="5344176"/>
            <a:ext cx="7268575" cy="3509777"/>
            <a:chOff x="0" y="0"/>
            <a:chExt cx="9691434" cy="4679702"/>
          </a:xfrm>
        </p:grpSpPr>
        <p:sp>
          <p:nvSpPr>
            <p:cNvPr name="AutoShape 17" id="17"/>
            <p:cNvSpPr/>
            <p:nvPr/>
          </p:nvSpPr>
          <p:spPr>
            <a:xfrm flipV="true">
              <a:off x="85312" y="56118"/>
              <a:ext cx="0" cy="4567466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0" y="56118"/>
              <a:ext cx="9691434" cy="0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0" y="4623584"/>
              <a:ext cx="9691434" cy="0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9606122" y="56118"/>
              <a:ext cx="0" cy="4567466"/>
            </a:xfrm>
            <a:prstGeom prst="line">
              <a:avLst/>
            </a:prstGeom>
            <a:ln cap="flat" w="112236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771783" y="5344176"/>
            <a:ext cx="2501696" cy="3509777"/>
            <a:chOff x="0" y="0"/>
            <a:chExt cx="3335595" cy="4679702"/>
          </a:xfrm>
        </p:grpSpPr>
        <p:sp>
          <p:nvSpPr>
            <p:cNvPr name="AutoShape 22" id="22"/>
            <p:cNvSpPr/>
            <p:nvPr/>
          </p:nvSpPr>
          <p:spPr>
            <a:xfrm flipV="true">
              <a:off x="56118" y="56118"/>
              <a:ext cx="0" cy="4567466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27235" y="56118"/>
              <a:ext cx="3281125" cy="0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27235" y="4623584"/>
              <a:ext cx="3281125" cy="0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3279477" y="56118"/>
              <a:ext cx="0" cy="4567466"/>
            </a:xfrm>
            <a:prstGeom prst="line">
              <a:avLst/>
            </a:prstGeom>
            <a:ln cap="flat" w="112236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2271472" y="9003966"/>
            <a:ext cx="35935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7ED957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77444" y="9003966"/>
            <a:ext cx="63022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AutoShape 28" id="28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08793" y="3925504"/>
            <a:ext cx="389898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08793" y="6159230"/>
            <a:ext cx="539357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 spc="25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Interceptor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1883" y="4027753"/>
            <a:ext cx="1286776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좀 더 큰 범위로 웹 전반적인 처리     →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1883" y="6330812"/>
            <a:ext cx="115364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더 세세하고 spring과 관련된 작업   →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6605555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4436" y="3069129"/>
            <a:ext cx="13767495" cy="443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https://dev-coco.tistory.com/173 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https://gyucheolk.tistory.com/80 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https://www.youtube.com/watch?v=v86B35pwk6s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https://velog.io/@wlsdks12/Spring-%EC%9D%B8%ED%84%B0%EC%85%89%ED%84%B0%EC%9D%98-%EB%8F%99%EC%9E%91%EC%9B%90%EB%A6%AC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https://bamdule.tistory.com/149</a:t>
            </a:r>
          </a:p>
          <a:p>
            <a:pPr algn="l">
              <a:lnSpc>
                <a:spcPts val="4365"/>
              </a:lnSpc>
            </a:pPr>
            <a:r>
              <a:rPr lang="en-US" sz="335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https://kims-repo.tistory.com/45</a:t>
            </a:r>
          </a:p>
        </p:txBody>
      </p:sp>
      <p:sp>
        <p:nvSpPr>
          <p:cNvPr name="AutoShape 7" id="7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69170" y="4594225"/>
            <a:ext cx="1074966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b="true" sz="6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988146" y="4179948"/>
            <a:ext cx="12311708" cy="186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5759" b="true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디스패처 서블릿</a:t>
            </a: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에 요청이 전달되기 </a:t>
            </a:r>
          </a:p>
          <a:p>
            <a:pPr algn="ctr">
              <a:lnSpc>
                <a:spcPts val="7487"/>
              </a:lnSpc>
              <a:spcBef>
                <a:spcPct val="0"/>
              </a:spcBef>
            </a:pPr>
            <a:r>
              <a:rPr lang="en-US" sz="575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전/후 부가작업을 처리하는 객체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81599" y="3085740"/>
            <a:ext cx="13524801" cy="5092417"/>
          </a:xfrm>
          <a:custGeom>
            <a:avLst/>
            <a:gdLst/>
            <a:ahLst/>
            <a:cxnLst/>
            <a:rect r="r" b="b" t="t" l="l"/>
            <a:pathLst>
              <a:path h="5092417" w="13524801">
                <a:moveTo>
                  <a:pt x="0" y="0"/>
                </a:moveTo>
                <a:lnTo>
                  <a:pt x="13524802" y="0"/>
                </a:lnTo>
                <a:lnTo>
                  <a:pt x="13524802" y="5092417"/>
                </a:lnTo>
                <a:lnTo>
                  <a:pt x="0" y="5092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48038" y="3465062"/>
            <a:ext cx="15791924" cy="4046681"/>
          </a:xfrm>
          <a:custGeom>
            <a:avLst/>
            <a:gdLst/>
            <a:ahLst/>
            <a:cxnLst/>
            <a:rect r="r" b="b" t="t" l="l"/>
            <a:pathLst>
              <a:path h="4046681" w="15791924">
                <a:moveTo>
                  <a:pt x="0" y="0"/>
                </a:moveTo>
                <a:lnTo>
                  <a:pt x="15791924" y="0"/>
                </a:lnTo>
                <a:lnTo>
                  <a:pt x="15791924" y="4046681"/>
                </a:lnTo>
                <a:lnTo>
                  <a:pt x="0" y="404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6939878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javax.servlet.Filter     → 2.x.x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jakarta.servlet.Filter  → 3.x.x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4814742" cy="7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50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Filter</a:t>
            </a:r>
          </a:p>
        </p:txBody>
      </p:sp>
      <p:sp>
        <p:nvSpPr>
          <p:cNvPr name="AutoShape 6" id="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63017" y="2343216"/>
            <a:ext cx="11311706" cy="566818"/>
          </a:xfrm>
          <a:custGeom>
            <a:avLst/>
            <a:gdLst/>
            <a:ahLst/>
            <a:cxnLst/>
            <a:rect r="r" b="b" t="t" l="l"/>
            <a:pathLst>
              <a:path h="566818" w="11311706">
                <a:moveTo>
                  <a:pt x="0" y="0"/>
                </a:moveTo>
                <a:lnTo>
                  <a:pt x="11311706" y="0"/>
                </a:lnTo>
                <a:lnTo>
                  <a:pt x="11311706" y="566817"/>
                </a:lnTo>
                <a:lnTo>
                  <a:pt x="0" y="56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038" y="2310091"/>
            <a:ext cx="629133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b="true" sz="4999" spc="2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- init()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613" y="4914966"/>
            <a:ext cx="1068158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필터 객체 초기화 및 서비스에 추가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4626" y="3319208"/>
            <a:ext cx="4537604" cy="4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 spc="150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필터 정보</a:t>
            </a:r>
            <a:r>
              <a:rPr lang="en-US" sz="3000" spc="15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를 담고 있는 객체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5613" y="6207047"/>
            <a:ext cx="1489368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- 웹 컨테이너가 </a:t>
            </a:r>
            <a:r>
              <a:rPr lang="en-US" b="true" sz="3999" spc="1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1회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init()을 호출하여 필터 객체를 초기화하면</a:t>
            </a:r>
          </a:p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이후 요청들은 </a:t>
            </a:r>
            <a:r>
              <a:rPr lang="en-US" b="true" sz="3999" spc="199">
                <a:solidFill>
                  <a:srgbClr val="EA53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doFilter()</a:t>
            </a:r>
            <a:r>
              <a:rPr lang="en-US" sz="3999" spc="1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로 처리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969000" y="2173935"/>
            <a:ext cx="2428857" cy="888564"/>
            <a:chOff x="0" y="0"/>
            <a:chExt cx="3238477" cy="1184752"/>
          </a:xfrm>
        </p:grpSpPr>
        <p:sp>
          <p:nvSpPr>
            <p:cNvPr name="AutoShape 13" id="13"/>
            <p:cNvSpPr/>
            <p:nvPr/>
          </p:nvSpPr>
          <p:spPr>
            <a:xfrm flipV="true">
              <a:off x="28508" y="28508"/>
              <a:ext cx="0" cy="1127737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28508"/>
              <a:ext cx="3238477" cy="0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1156245"/>
              <a:ext cx="3238477" cy="0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3209969" y="28508"/>
              <a:ext cx="0" cy="1127737"/>
            </a:xfrm>
            <a:prstGeom prst="line">
              <a:avLst/>
            </a:prstGeom>
            <a:ln cap="flat" w="57015">
              <a:solidFill>
                <a:srgbClr val="EA5355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DAGQb3_TmBU</dc:identifier>
  <dcterms:modified xsi:type="dcterms:W3CDTF">2011-08-01T06:04:30Z</dcterms:modified>
  <cp:revision>1</cp:revision>
  <dc:title>filter와 interceptor</dc:title>
</cp:coreProperties>
</file>